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6" r:id="rId5"/>
    <p:sldId id="259" r:id="rId6"/>
    <p:sldId id="258" r:id="rId7"/>
    <p:sldId id="261" r:id="rId8"/>
    <p:sldId id="264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89" autoAdjust="0"/>
  </p:normalViewPr>
  <p:slideViewPr>
    <p:cSldViewPr>
      <p:cViewPr varScale="1">
        <p:scale>
          <a:sx n="77" d="100"/>
          <a:sy n="77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9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29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16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2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55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2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52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86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2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28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18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EA6B-4949-49A8-8EDC-A683121A977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7E5D-C8A8-481F-8AD6-902936E37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2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Компенсация реактивной мощности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Косинусные конденсаторы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9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55625"/>
            <a:ext cx="5753100" cy="575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6113"/>
            <a:ext cx="5572125" cy="557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30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 </a:t>
            </a:r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Отставание тока по фазе от напряжения в индуктивных элементах обуславливает интервалы времени (см. рис.), когда напряжение и ток имеют противоположные знаки: напряжение положительно, а ток отрицателен и наоборот. В эти моменты мощность не потребляется нагрузкой, а подается обратно по сети в сторону генератора. При этом электроэнергия, запасаемая в каждом индуктивном элементе, распространяется по сети, не рассеиваясь в активных элементах, а совершая колебательные движения (от нагрузки к генератору и обратно). Соответствующую мощность называют реактивной.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988840"/>
            <a:ext cx="517341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78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Конденсаторы "</a:t>
            </a:r>
            <a:r>
              <a:rPr lang="es-ES_tradnl" dirty="0" smtClean="0"/>
              <a:t>LAST ON"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607223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косинусных конденсаторов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1857364"/>
            <a:ext cx="5486400" cy="378621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dirty="0" err="1" smtClean="0"/>
              <a:t>Фазность</a:t>
            </a:r>
            <a:r>
              <a:rPr lang="ru-RU" sz="1800" dirty="0" smtClean="0"/>
              <a:t>:</a:t>
            </a:r>
          </a:p>
          <a:p>
            <a:pPr marL="342900" indent="-342900"/>
            <a:r>
              <a:rPr lang="ru-RU" sz="1800" dirty="0" smtClean="0"/>
              <a:t> </a:t>
            </a:r>
            <a:r>
              <a:rPr lang="ru-RU" sz="1800" dirty="0" smtClean="0"/>
              <a:t>а) однофазные</a:t>
            </a:r>
          </a:p>
          <a:p>
            <a:pPr marL="342900" indent="-342900"/>
            <a:r>
              <a:rPr lang="ru-RU" sz="1800" dirty="0" smtClean="0"/>
              <a:t> </a:t>
            </a:r>
            <a:r>
              <a:rPr lang="ru-RU" sz="1800" dirty="0" smtClean="0"/>
              <a:t>б) трехфазные</a:t>
            </a:r>
          </a:p>
          <a:p>
            <a:pPr marL="342900" indent="-342900"/>
            <a:endParaRPr lang="ru-RU" sz="1800" dirty="0" smtClean="0"/>
          </a:p>
          <a:p>
            <a:pPr marL="342900" indent="-342900"/>
            <a:r>
              <a:rPr lang="ru-RU" sz="1800" dirty="0" smtClean="0"/>
              <a:t>2. Мощность, </a:t>
            </a:r>
            <a:r>
              <a:rPr lang="ru-RU" sz="1800" dirty="0" err="1" smtClean="0"/>
              <a:t>кВАр</a:t>
            </a:r>
            <a:endParaRPr lang="ru-RU" sz="1800" dirty="0" smtClean="0"/>
          </a:p>
          <a:p>
            <a:pPr marL="342900" indent="-342900"/>
            <a:endParaRPr lang="ru-RU" sz="1800" dirty="0" smtClean="0"/>
          </a:p>
          <a:p>
            <a:pPr marL="342900" indent="-342900"/>
            <a:r>
              <a:rPr lang="ru-RU" sz="1800" dirty="0" smtClean="0"/>
              <a:t>3. Напряжение:</a:t>
            </a:r>
          </a:p>
          <a:p>
            <a:pPr marL="342900" indent="-342900"/>
            <a:r>
              <a:rPr lang="ru-RU" sz="1800" dirty="0" smtClean="0"/>
              <a:t>220, 400, 415, 440, 690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1800" dirty="0" smtClean="0"/>
              <a:t>4. Газонаполненные, компаундные.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Защиты от избыточного давления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Конденсаторы оборудованы специальной системой защиты от избыточного давления внутри корпуса.  При возникновении избыточного давления внутри корпуса конденсатора верхняя часть корпуса деформируется, что приводит к размыканию электрической цепи конденсатора.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63" y="1251987"/>
            <a:ext cx="4409524" cy="3895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93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Сравнительные таблицы конденсаторов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039470770"/>
              </p:ext>
            </p:extLst>
          </p:nvPr>
        </p:nvGraphicFramePr>
        <p:xfrm>
          <a:off x="1907704" y="1484784"/>
          <a:ext cx="6120680" cy="2234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218"/>
                <a:gridCol w="901214"/>
                <a:gridCol w="714989"/>
                <a:gridCol w="714989"/>
                <a:gridCol w="622165"/>
                <a:gridCol w="533105"/>
              </a:tblGrid>
              <a:tr h="51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Реактивная мощность (кВАр)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Емкость, (мкф)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D×L, (мм)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Болт (мм)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Масса, кг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97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HY111-A 5KVAR 3 PHASE 400VAC 50Hz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3×33,2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76х180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М12х15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17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HY111-A 10KVAR 3 PHASE 400VAC 50Hz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3×66,4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86х235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М12х15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17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HY111-A 20KVAR 3 PHASE 400VAC 50Hz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3×132,7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116х240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М12х15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0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HY111-A 25KVAR 3 PHASE 400VAC 50Hz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3×165,9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116х285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М16х25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2,55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HY111-A 50KVAR 3 PHASE 400VAC 50Hz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3x331,0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116х390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М16х25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4,75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35" marR="44735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474832126"/>
              </p:ext>
            </p:extLst>
          </p:nvPr>
        </p:nvGraphicFramePr>
        <p:xfrm>
          <a:off x="1907704" y="3933056"/>
          <a:ext cx="6120680" cy="217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864096"/>
                <a:gridCol w="720080"/>
                <a:gridCol w="720080"/>
                <a:gridCol w="648072"/>
                <a:gridCol w="504056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Реактивная мощность (кВАр)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Емкость</a:t>
                      </a:r>
                      <a:r>
                        <a:rPr lang="en-US" sz="1100" dirty="0">
                          <a:effectLst/>
                        </a:rPr>
                        <a:t>, (</a:t>
                      </a:r>
                      <a:r>
                        <a:rPr lang="en-US" sz="1100" dirty="0" err="1">
                          <a:effectLst/>
                        </a:rPr>
                        <a:t>мкф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D×L, (</a:t>
                      </a:r>
                      <a:r>
                        <a:rPr lang="en-US" sz="1100" dirty="0" err="1">
                          <a:effectLst/>
                        </a:rPr>
                        <a:t>мм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Болт</a:t>
                      </a:r>
                      <a:r>
                        <a:rPr lang="en-US" sz="1100" dirty="0">
                          <a:effectLst/>
                        </a:rPr>
                        <a:t> (</a:t>
                      </a:r>
                      <a:r>
                        <a:rPr lang="en-US" sz="1100" dirty="0" err="1">
                          <a:effectLst/>
                        </a:rPr>
                        <a:t>мм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Масса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кг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</a:tr>
              <a:tr h="22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CSADG</a:t>
                      </a:r>
                      <a:r>
                        <a:rPr lang="ru-RU" sz="1100" dirty="0">
                          <a:effectLst/>
                        </a:rPr>
                        <a:t> 1-0,4/5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33,2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ø85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175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М12х16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</a:tr>
              <a:tr h="349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CSADG</a:t>
                      </a:r>
                      <a:r>
                        <a:rPr lang="ru-RU" sz="1100" dirty="0">
                          <a:effectLst/>
                        </a:rPr>
                        <a:t> 1-0,4/10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66,3	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ø85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245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М12х16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</a:tr>
              <a:tr h="28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CSADG</a:t>
                      </a:r>
                      <a:r>
                        <a:rPr lang="ru-RU" sz="1100" dirty="0">
                          <a:effectLst/>
                        </a:rPr>
                        <a:t> 1-0,4/12,5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82,9	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ø85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245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М12х16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</a:tr>
              <a:tr h="22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CSADG</a:t>
                      </a:r>
                      <a:r>
                        <a:rPr lang="ru-RU" sz="1100" dirty="0">
                          <a:effectLst/>
                        </a:rPr>
                        <a:t> 1-0,4/20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133,0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ø110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245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М12х16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</a:tr>
              <a:tr h="22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CSADG</a:t>
                      </a:r>
                      <a:r>
                        <a:rPr lang="ru-RU" sz="1100" dirty="0">
                          <a:effectLst/>
                        </a:rPr>
                        <a:t> 1-0,4/25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x</a:t>
                      </a:r>
                      <a:r>
                        <a:rPr lang="ru-RU" sz="1100" dirty="0">
                          <a:effectLst/>
                        </a:rPr>
                        <a:t>166,0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ø110</a:t>
                      </a:r>
                      <a:r>
                        <a:rPr lang="en-US" sz="1100" dirty="0">
                          <a:effectLst/>
                        </a:rPr>
                        <a:t>x</a:t>
                      </a:r>
                      <a:r>
                        <a:rPr lang="ru-RU" sz="1100" dirty="0">
                          <a:effectLst/>
                        </a:rPr>
                        <a:t>245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М12х16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</a:tr>
              <a:tr h="185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CSADG</a:t>
                      </a:r>
                      <a:r>
                        <a:rPr lang="ru-RU" sz="1100" dirty="0">
                          <a:effectLst/>
                        </a:rPr>
                        <a:t> 1-0,4/50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3x332,0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ø136x355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М12х16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67" marR="455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394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900238"/>
            <a:ext cx="6755212" cy="347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80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Применение установок компенсации реактивной мощности эффективно в производствах: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Пивоваренный завод (</a:t>
            </a:r>
            <a:r>
              <a:rPr lang="ru-RU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φ </a:t>
            </a:r>
            <a:r>
              <a:rPr lang="ru-RU" sz="2400" dirty="0" smtClean="0"/>
              <a:t>~ 0.6)</a:t>
            </a:r>
          </a:p>
          <a:p>
            <a:pPr lvl="0"/>
            <a:r>
              <a:rPr lang="ru-RU" sz="2400" dirty="0" smtClean="0"/>
              <a:t>Цементный завод ( </a:t>
            </a:r>
            <a:r>
              <a:rPr lang="ru-RU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φ </a:t>
            </a:r>
            <a:r>
              <a:rPr lang="ru-RU" sz="2400" dirty="0" smtClean="0"/>
              <a:t>~ 0.7)</a:t>
            </a:r>
          </a:p>
          <a:p>
            <a:pPr lvl="0"/>
            <a:r>
              <a:rPr lang="ru-RU" sz="2400" dirty="0" smtClean="0"/>
              <a:t>Деревообрабатывающее предприятие ( </a:t>
            </a:r>
            <a:r>
              <a:rPr lang="ru-RU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φ </a:t>
            </a:r>
            <a:r>
              <a:rPr lang="ru-RU" sz="2400" dirty="0" smtClean="0"/>
              <a:t>~ 0.6)</a:t>
            </a:r>
          </a:p>
          <a:p>
            <a:pPr lvl="0"/>
            <a:r>
              <a:rPr lang="ru-RU" sz="2400" dirty="0" smtClean="0"/>
              <a:t>Горный разрез ( </a:t>
            </a:r>
            <a:r>
              <a:rPr lang="ru-RU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φ </a:t>
            </a:r>
            <a:r>
              <a:rPr lang="ru-RU" sz="2400" dirty="0" smtClean="0"/>
              <a:t>~ 0.6)</a:t>
            </a:r>
          </a:p>
          <a:p>
            <a:pPr lvl="0"/>
            <a:r>
              <a:rPr lang="ru-RU" sz="2400" dirty="0" smtClean="0"/>
              <a:t>Сталелитейный завод ( </a:t>
            </a:r>
            <a:r>
              <a:rPr lang="ru-RU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φ </a:t>
            </a:r>
            <a:r>
              <a:rPr lang="ru-RU" sz="2400" dirty="0" smtClean="0"/>
              <a:t>~ 0.6)</a:t>
            </a:r>
          </a:p>
          <a:p>
            <a:pPr lvl="0"/>
            <a:r>
              <a:rPr lang="ru-RU" sz="2400" dirty="0" smtClean="0"/>
              <a:t>Табачная фабрика ( </a:t>
            </a:r>
            <a:r>
              <a:rPr lang="ru-RU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φ </a:t>
            </a:r>
            <a:r>
              <a:rPr lang="ru-RU" sz="2400" dirty="0" smtClean="0"/>
              <a:t>~ 0.8)</a:t>
            </a:r>
          </a:p>
          <a:p>
            <a:pPr lvl="0"/>
            <a:r>
              <a:rPr lang="ru-RU" sz="2400" dirty="0" smtClean="0"/>
              <a:t>Порты ( </a:t>
            </a:r>
            <a:r>
              <a:rPr lang="ru-RU" sz="2400" dirty="0" err="1" smtClean="0"/>
              <a:t>cos</a:t>
            </a:r>
            <a:r>
              <a:rPr lang="ru-RU" sz="2400" dirty="0" smtClean="0"/>
              <a:t> </a:t>
            </a:r>
            <a:r>
              <a:rPr lang="ru-RU" sz="2400" dirty="0" err="1" smtClean="0"/>
              <a:t>φ </a:t>
            </a:r>
            <a:r>
              <a:rPr lang="ru-RU" sz="2400" dirty="0" smtClean="0"/>
              <a:t>~ 0.5)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Применение установок компенсации реактивной мощности необходимо на предприятиях, использующих: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/>
              <a:t>Асинхронные двигатели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0.7)</a:t>
            </a:r>
          </a:p>
          <a:p>
            <a:pPr lvl="0"/>
            <a:r>
              <a:rPr lang="ru-RU" sz="1800" dirty="0" smtClean="0"/>
              <a:t>Асинхронные двигатели, при неполной загрузке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0.5)</a:t>
            </a:r>
          </a:p>
          <a:p>
            <a:pPr lvl="0"/>
            <a:r>
              <a:rPr lang="ru-RU" sz="1800" dirty="0" smtClean="0"/>
              <a:t>Выпрямительные электролизные установки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0.6)</a:t>
            </a:r>
          </a:p>
          <a:p>
            <a:pPr lvl="0"/>
            <a:r>
              <a:rPr lang="ru-RU" sz="1800" dirty="0" smtClean="0"/>
              <a:t>Электродуговые печи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0.6)</a:t>
            </a:r>
          </a:p>
          <a:p>
            <a:pPr lvl="0"/>
            <a:r>
              <a:rPr lang="ru-RU" sz="1800" dirty="0" smtClean="0"/>
              <a:t>Водяные насосы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0.8)</a:t>
            </a:r>
          </a:p>
          <a:p>
            <a:pPr lvl="0"/>
            <a:r>
              <a:rPr lang="ru-RU" sz="1800" dirty="0" smtClean="0"/>
              <a:t>Компрессоры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0.7)</a:t>
            </a:r>
          </a:p>
          <a:p>
            <a:pPr lvl="0"/>
            <a:r>
              <a:rPr lang="ru-RU" sz="1800" dirty="0" smtClean="0"/>
              <a:t>Машины, станки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0.5)</a:t>
            </a:r>
          </a:p>
          <a:p>
            <a:pPr lvl="0"/>
            <a:r>
              <a:rPr lang="ru-RU" sz="1800" dirty="0" smtClean="0"/>
              <a:t>Сварочные трансформаторы ( </a:t>
            </a:r>
            <a:r>
              <a:rPr lang="ru-RU" sz="1800" dirty="0" err="1" smtClean="0"/>
              <a:t>cosφ </a:t>
            </a:r>
            <a:r>
              <a:rPr lang="ru-RU" sz="1800" dirty="0" smtClean="0"/>
              <a:t>~ 0.4)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475</Words>
  <Application>Microsoft Office PowerPoint</Application>
  <PresentationFormat>Экран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Компенсация реактивной мощности</vt:lpstr>
      <vt:lpstr>COS Ф</vt:lpstr>
      <vt:lpstr>Конденсаторы "LAST ON" </vt:lpstr>
      <vt:lpstr>Основные характеристики косинусных конденсаторов</vt:lpstr>
      <vt:lpstr>Защиты от избыточного давления </vt:lpstr>
      <vt:lpstr>Сравнительные таблицы конденсаторов</vt:lpstr>
      <vt:lpstr>Слайд 7</vt:lpstr>
      <vt:lpstr>Применение установок компенсации реактивной мощности эффективно в производствах: </vt:lpstr>
      <vt:lpstr>Применение установок компенсации реактивной мощности необходимо на предприятиях, использующих: 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Сравнительные таблицы конденсаторов</dc:title>
  <dc:creator>user</dc:creator>
  <cp:lastModifiedBy>Alyavin</cp:lastModifiedBy>
  <cp:revision>7</cp:revision>
  <dcterms:created xsi:type="dcterms:W3CDTF">2012-12-02T16:55:06Z</dcterms:created>
  <dcterms:modified xsi:type="dcterms:W3CDTF">2013-05-24T09:49:46Z</dcterms:modified>
</cp:coreProperties>
</file>